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83" r:id="rId4"/>
  </p:sldMasterIdLst>
  <p:notesMasterIdLst>
    <p:notesMasterId r:id="rId6"/>
  </p:notesMasterIdLst>
  <p:handoutMasterIdLst>
    <p:handoutMasterId r:id="rId7"/>
  </p:handoutMasterIdLst>
  <p:sldIdLst>
    <p:sldId id="416" r:id="rId5"/>
  </p:sldIdLst>
  <p:sldSz cx="7772400" cy="10058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4" orient="horz" userDrawn="1">
          <p15:clr>
            <a:srgbClr val="A4A3A4"/>
          </p15:clr>
        </p15:guide>
        <p15:guide id="5" orient="horz" pos="6335" userDrawn="1">
          <p15:clr>
            <a:srgbClr val="A4A3A4"/>
          </p15:clr>
        </p15:guide>
        <p15:guide id="9" pos="4896" userDrawn="1">
          <p15:clr>
            <a:srgbClr val="A4A3A4"/>
          </p15:clr>
        </p15:guide>
        <p15:guide id="10" userDrawn="1">
          <p15:clr>
            <a:srgbClr val="A4A3A4"/>
          </p15:clr>
        </p15:guide>
        <p15:guide id="11" orient="horz" pos="6065" userDrawn="1">
          <p15:clr>
            <a:srgbClr val="A4A3A4"/>
          </p15:clr>
        </p15:guide>
        <p15:guide id="12" pos="3679" userDrawn="1">
          <p15:clr>
            <a:srgbClr val="A4A3A4"/>
          </p15:clr>
        </p15:guide>
        <p15:guide id="13" orient="horz" pos="1248" userDrawn="1">
          <p15:clr>
            <a:srgbClr val="A4A3A4"/>
          </p15:clr>
        </p15:guide>
        <p15:guide id="14" orient="horz" pos="2012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5437" userDrawn="1">
          <p15:clr>
            <a:srgbClr val="A4A3A4"/>
          </p15:clr>
        </p15:guide>
        <p15:guide id="17" orient="horz" pos="745" userDrawn="1">
          <p15:clr>
            <a:srgbClr val="A4A3A4"/>
          </p15:clr>
        </p15:guide>
        <p15:guide id="18" pos="2784" userDrawn="1">
          <p15:clr>
            <a:srgbClr val="A4A3A4"/>
          </p15:clr>
        </p15:guide>
        <p15:guide id="19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echel White" initials="RW" lastIdx="8" clrIdx="0"/>
  <p:cmAuthor id="1" name="Jennifer Kernica" initials="" lastIdx="46" clrIdx="1"/>
  <p:cmAuthor id="2" name="Erin Peralta" initials="EP" lastIdx="3" clrIdx="2"/>
  <p:cmAuthor id="3" name="Jennifer Kernica" initials="JK" lastIdx="1" clrIdx="3"/>
  <p:cmAuthor id="4" name="Ryan Manchee" initials="RM" lastIdx="2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3D"/>
    <a:srgbClr val="A72733"/>
    <a:srgbClr val="6C6C6C"/>
    <a:srgbClr val="F4F4F4"/>
    <a:srgbClr val="005493"/>
    <a:srgbClr val="F2F2F2"/>
    <a:srgbClr val="393D3F"/>
    <a:srgbClr val="FAB430"/>
    <a:srgbClr val="FAB23B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8" autoAdjust="0"/>
    <p:restoredTop sz="94048" autoAdjust="0"/>
  </p:normalViewPr>
  <p:slideViewPr>
    <p:cSldViewPr>
      <p:cViewPr varScale="1">
        <p:scale>
          <a:sx n="94" d="100"/>
          <a:sy n="94" d="100"/>
        </p:scale>
        <p:origin x="2472" y="216"/>
      </p:cViewPr>
      <p:guideLst>
        <p:guide orient="horz"/>
        <p:guide orient="horz" pos="6335"/>
        <p:guide pos="4896"/>
        <p:guide/>
        <p:guide orient="horz" pos="6065"/>
        <p:guide pos="3679"/>
        <p:guide orient="horz" pos="1248"/>
        <p:guide orient="horz" pos="2012"/>
        <p:guide pos="384"/>
        <p:guide orient="horz" pos="5437"/>
        <p:guide orient="horz" pos="745"/>
        <p:guide pos="2784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32"/>
    </p:cViewPr>
  </p:sorterViewPr>
  <p:notesViewPr>
    <p:cSldViewPr>
      <p:cViewPr varScale="1">
        <p:scale>
          <a:sx n="90" d="100"/>
          <a:sy n="90" d="100"/>
        </p:scale>
        <p:origin x="371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3B40-4209-074D-8B2D-8F5E4A24ED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E495EA-E28C-DE44-8E48-AB6F2D9CF7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B8BB-BDDB-1B4B-9E10-D896695FACF0}" type="datetimeFigureOut">
              <a:rPr lang="en-US" smtClean="0"/>
              <a:t>2/10/23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38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6DA636-1F4E-F842-8361-734ACACA73B8}" type="datetime1">
              <a:rPr lang="en-US" altLang="en-US" smtClean="0"/>
              <a:t>2/10/23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5462E-943E-4A4A-93A7-BA25BFB5C2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3570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35462E-943E-4A4A-93A7-BA25BFB5C2F3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310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ospec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DDE39EFE-7DE9-6D45-AB78-4FCC88488E7E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itle Placeholder 1">
            <a:extLst>
              <a:ext uri="{FF2B5EF4-FFF2-40B4-BE49-F238E27FC236}">
                <a16:creationId xmlns:a16="http://schemas.microsoft.com/office/drawing/2014/main" id="{0E8513C6-9303-174C-8157-D5275945C1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654" y="581667"/>
            <a:ext cx="6817215" cy="70277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1859" algn="ctr" defTabSz="777146" rtl="0" eaLnBrk="1" fontAlgn="base" latinLnBrk="0" hangingPunct="1">
              <a:lnSpc>
                <a:spcPts val="2534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i="0" kern="1200" cap="none" spc="0" baseline="0" dirty="0">
                <a:solidFill>
                  <a:schemeClr val="tx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0753D1D-DD2B-8C44-8D42-A251981441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3655" y="1232513"/>
            <a:ext cx="6817214" cy="3589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530" kern="1200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2BF5AF-8D80-EECA-00FD-3349D24DDC45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05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2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pos="4512">
          <p15:clr>
            <a:srgbClr val="FBAE40"/>
          </p15:clr>
        </p15:guide>
        <p15:guide id="4" orient="horz" pos="3268">
          <p15:clr>
            <a:srgbClr val="FBAE40"/>
          </p15:clr>
        </p15:guide>
        <p15:guide id="5" orient="horz" pos="912">
          <p15:clr>
            <a:srgbClr val="FBAE40"/>
          </p15:clr>
        </p15:guide>
        <p15:guide id="6" orient="horz" pos="2160">
          <p15:clr>
            <a:srgbClr val="FBAE40"/>
          </p15:clr>
        </p15:guide>
        <p15:guide id="7" pos="2448">
          <p15:clr>
            <a:srgbClr val="FBAE40"/>
          </p15:clr>
        </p15:guide>
        <p15:guide id="8" orient="horz" pos="57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268FF1-253A-D649-B6BF-D7C97B34CBCD}"/>
              </a:ext>
            </a:extLst>
          </p:cNvPr>
          <p:cNvSpPr txBox="1">
            <a:spLocks/>
          </p:cNvSpPr>
          <p:nvPr/>
        </p:nvSpPr>
        <p:spPr>
          <a:xfrm>
            <a:off x="407752" y="9405304"/>
            <a:ext cx="313487" cy="401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65000"/>
                  </a:schemeClr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9pPr>
          </a:lstStyle>
          <a:p>
            <a:pPr>
              <a:defRPr/>
            </a:pPr>
            <a:fld id="{0976DD22-A212-4BD3-B017-5AF9B7AC8E6D}" type="slidenum">
              <a:rPr lang="en-US" sz="574" smtClean="0">
                <a:solidFill>
                  <a:srgbClr val="FFFFFF">
                    <a:lumMod val="65000"/>
                  </a:srgbClr>
                </a:solidFill>
                <a:latin typeface="Franklin Gothic Book" panose="020B0503020102020204" pitchFamily="34" charset="0"/>
              </a:rPr>
              <a:pPr>
                <a:defRPr/>
              </a:pPr>
              <a:t>‹#›</a:t>
            </a:fld>
            <a:endParaRPr lang="en-US" sz="574" dirty="0">
              <a:solidFill>
                <a:srgbClr val="FFFFFF">
                  <a:lumMod val="65000"/>
                </a:srgb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93C2096-59E8-4C49-87E7-E37B7F8F3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001" y="2346963"/>
            <a:ext cx="6894729" cy="6638079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42F1A-434C-AF4C-BF99-69FEB7D5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841444"/>
            <a:ext cx="6885188" cy="122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</p:sldLayoutIdLst>
  <p:hf sldNum="0" hdr="0" dt="0"/>
  <p:txStyles>
    <p:titleStyle>
      <a:lvl1pPr marL="21859" algn="l" defTabSz="777146" rtl="0" eaLnBrk="1" fontAlgn="base" latinLnBrk="0" hangingPunct="1">
        <a:lnSpc>
          <a:spcPts val="2534"/>
        </a:lnSpc>
        <a:spcBef>
          <a:spcPct val="0"/>
        </a:spcBef>
        <a:spcAft>
          <a:spcPct val="0"/>
        </a:spcAft>
        <a:buNone/>
        <a:defRPr lang="en-US" sz="2104" b="0" i="0" kern="1200" cap="none" spc="0" baseline="0" dirty="0">
          <a:solidFill>
            <a:schemeClr val="tx1"/>
          </a:solidFill>
          <a:latin typeface="+mj-lt"/>
          <a:ea typeface="ＭＳ Ｐゴシック" charset="0"/>
          <a:cs typeface="Arial Black" panose="020B0604020202020204" pitchFamily="34" charset="0"/>
          <a:sym typeface="Gill Sans" charset="0"/>
        </a:defRPr>
      </a:lvl1pPr>
    </p:titleStyle>
    <p:bodyStyle>
      <a:lvl1pPr marL="160280" indent="-160280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SzPct val="90000"/>
        <a:buFont typeface="Arial" panose="020B0604020202020204" pitchFamily="34" charset="0"/>
        <a:buChar char="•"/>
        <a:defRPr sz="1530" kern="1200" spc="0" baseline="0">
          <a:solidFill>
            <a:schemeClr val="bg2"/>
          </a:solidFill>
          <a:latin typeface="+mn-lt"/>
          <a:ea typeface="+mn-ea"/>
          <a:cs typeface="+mn-cs"/>
        </a:defRPr>
      </a:lvl1pPr>
      <a:lvl2pPr marL="410933" indent="-199142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147" kern="1200" spc="0" baseline="0">
          <a:solidFill>
            <a:schemeClr val="bg2"/>
          </a:solidFill>
          <a:latin typeface="+mn-lt"/>
          <a:ea typeface="+mn-ea"/>
          <a:cs typeface="+mn-cs"/>
        </a:defRPr>
      </a:lvl2pPr>
      <a:lvl3pPr marL="577054" indent="-150569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•"/>
        <a:defRPr sz="956" kern="1200" spc="0" baseline="0">
          <a:solidFill>
            <a:schemeClr val="bg2"/>
          </a:solidFill>
          <a:latin typeface="+mn-lt"/>
          <a:ea typeface="+mn-ea"/>
          <a:cs typeface="+mn-cs"/>
        </a:defRPr>
      </a:lvl3pPr>
      <a:lvl4pPr marL="87869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339" kern="1200" spc="0" baseline="0">
          <a:solidFill>
            <a:schemeClr val="bg2"/>
          </a:solidFill>
          <a:latin typeface="+mn-lt"/>
          <a:ea typeface="+mn-ea"/>
          <a:cs typeface="+mn-cs"/>
        </a:defRPr>
      </a:lvl4pPr>
      <a:lvl5pPr marL="109290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»"/>
        <a:defRPr sz="1243" kern="1200" spc="0" baseline="0">
          <a:solidFill>
            <a:schemeClr val="bg2"/>
          </a:solidFill>
          <a:latin typeface="+mn-lt"/>
          <a:ea typeface="+mn-ea"/>
          <a:cs typeface="+mn-cs"/>
        </a:defRPr>
      </a:lvl5pPr>
      <a:lvl6pPr marL="213715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525724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2914297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30287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573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146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719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292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2865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438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01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584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9E0CAE-CCAD-F698-1CEA-F2071AFA379A}"/>
              </a:ext>
            </a:extLst>
          </p:cNvPr>
          <p:cNvSpPr/>
          <p:nvPr/>
        </p:nvSpPr>
        <p:spPr>
          <a:xfrm>
            <a:off x="0" y="5384516"/>
            <a:ext cx="7772400" cy="3988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624205A-5497-6AC1-F209-E79D24EA6D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6077" t="65572" r="64736"/>
          <a:stretch/>
        </p:blipFill>
        <p:spPr>
          <a:xfrm rot="10800000" flipV="1">
            <a:off x="5638610" y="7162800"/>
            <a:ext cx="2133789" cy="2209799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2BAA50C1-E6D0-C364-F614-2538A3A25B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30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6077" t="60980" r="64736"/>
          <a:stretch/>
        </p:blipFill>
        <p:spPr>
          <a:xfrm rot="10800000" flipH="1">
            <a:off x="2" y="5384515"/>
            <a:ext cx="2133789" cy="25045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66D7A0-9B0C-1346-8C16-1B1EA023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54" y="532457"/>
            <a:ext cx="6817215" cy="890460"/>
          </a:xfrm>
        </p:spPr>
        <p:txBody>
          <a:bodyPr anchor="ctr"/>
          <a:lstStyle/>
          <a:p>
            <a:r>
              <a:rPr lang="en-US" dirty="0"/>
              <a:t>Prospecting</a:t>
            </a:r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CA0D6-7B45-8C4E-A1C0-AA615F4568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004523"/>
            <a:ext cx="7772400" cy="890461"/>
          </a:xfrm>
        </p:spPr>
        <p:txBody>
          <a:bodyPr/>
          <a:lstStyle/>
          <a:p>
            <a:r>
              <a:rPr lang="en-US" sz="1600" dirty="0">
                <a:solidFill>
                  <a:schemeClr val="bg2"/>
                </a:solidFill>
                <a:latin typeface="Franklin Gothic Book" panose="020B0503020102020204" pitchFamily="34" charset="0"/>
              </a:rPr>
              <a:t>Prospecting tactics allow campaigns to scale early and highlight</a:t>
            </a:r>
            <a:br>
              <a:rPr lang="en-US" sz="1600" dirty="0">
                <a:solidFill>
                  <a:schemeClr val="bg2"/>
                </a:solidFill>
                <a:latin typeface="Franklin Gothic Book" panose="020B0503020102020204" pitchFamily="34" charset="0"/>
              </a:rPr>
            </a:br>
            <a:r>
              <a:rPr lang="en-US" sz="1600" dirty="0">
                <a:solidFill>
                  <a:schemeClr val="bg2"/>
                </a:solidFill>
                <a:latin typeface="Franklin Gothic Book" panose="020B0503020102020204" pitchFamily="34" charset="0"/>
              </a:rPr>
              <a:t>performance insights that can drive initial optimizations across the board.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D5424F44-EE3F-1275-3236-2704085D6E37}"/>
              </a:ext>
            </a:extLst>
          </p:cNvPr>
          <p:cNvSpPr txBox="1">
            <a:spLocks/>
          </p:cNvSpPr>
          <p:nvPr/>
        </p:nvSpPr>
        <p:spPr>
          <a:xfrm>
            <a:off x="2331825" y="3506688"/>
            <a:ext cx="3108751" cy="358010"/>
          </a:xfrm>
          <a:prstGeom prst="rect">
            <a:avLst/>
          </a:prstGeom>
        </p:spPr>
        <p:txBody>
          <a:bodyPr/>
          <a:lstStyle>
            <a:lvl1pPr marL="160280" indent="-160280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SzPct val="90000"/>
              <a:buFont typeface="Arial" panose="020B0604020202020204" pitchFamily="34" charset="0"/>
              <a:buChar char="•"/>
              <a:defRPr sz="153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77165">
              <a:buNone/>
            </a:pPr>
            <a:r>
              <a:rPr lang="en-US" sz="1400" spc="143" dirty="0">
                <a:solidFill>
                  <a:schemeClr val="accent3"/>
                </a:solidFill>
                <a:latin typeface="+mj-lt"/>
              </a:rPr>
              <a:t>PERFORMANCE DRIVEN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0A53AD-E6C6-9F6D-AAED-B66451589F93}"/>
              </a:ext>
            </a:extLst>
          </p:cNvPr>
          <p:cNvSpPr txBox="1"/>
          <p:nvPr/>
        </p:nvSpPr>
        <p:spPr>
          <a:xfrm>
            <a:off x="1357148" y="4042224"/>
            <a:ext cx="2148053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200" dirty="0">
                <a:solidFill>
                  <a:srgbClr val="16A7DB"/>
                </a:solidFill>
                <a:latin typeface="+mj-lt"/>
              </a:rPr>
              <a:t>KPI FOCUSED</a:t>
            </a:r>
            <a:br>
              <a:rPr lang="en-US" sz="1200" b="1" dirty="0">
                <a:solidFill>
                  <a:srgbClr val="16A7DB"/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</a:b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Perfect for when you need to lower your </a:t>
            </a:r>
            <a:r>
              <a:rPr lang="en-US" sz="1200" dirty="0" err="1">
                <a:solidFill>
                  <a:schemeClr val="bg2"/>
                </a:solidFill>
                <a:latin typeface="Franklin Gothic Book" panose="020B0503020102020204" pitchFamily="34" charset="0"/>
              </a:rPr>
              <a:t>eCPM</a:t>
            </a: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 or see high performance  with </a:t>
            </a:r>
            <a:r>
              <a:rPr lang="en-US" sz="1200" dirty="0" err="1">
                <a:solidFill>
                  <a:schemeClr val="bg2"/>
                </a:solidFill>
                <a:latin typeface="Franklin Gothic Book" panose="020B0503020102020204" pitchFamily="34" charset="0"/>
              </a:rPr>
              <a:t>eCPC</a:t>
            </a: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 or </a:t>
            </a:r>
            <a:r>
              <a:rPr lang="en-US" sz="1200" dirty="0" err="1">
                <a:solidFill>
                  <a:schemeClr val="bg2"/>
                </a:solidFill>
                <a:latin typeface="Franklin Gothic Book" panose="020B0503020102020204" pitchFamily="34" charset="0"/>
              </a:rPr>
              <a:t>eCPA</a:t>
            </a: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271D6F-7971-26E2-7E76-8D852C77AC5B}"/>
              </a:ext>
            </a:extLst>
          </p:cNvPr>
          <p:cNvSpPr txBox="1"/>
          <p:nvPr/>
        </p:nvSpPr>
        <p:spPr>
          <a:xfrm>
            <a:off x="4449439" y="4019860"/>
            <a:ext cx="2446661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200" dirty="0">
                <a:solidFill>
                  <a:srgbClr val="16A7DB"/>
                </a:solidFill>
                <a:latin typeface="+mj-lt"/>
              </a:rPr>
              <a:t>MACHINE LEARNING &amp; REPORTING</a:t>
            </a:r>
            <a:br>
              <a:rPr lang="en-US" sz="1200" b="1" dirty="0">
                <a:solidFill>
                  <a:srgbClr val="16A7DB"/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</a:b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Utilize machine learning to ensure the prospecting campaign focuses in on desired performance and use insight reports to find audiences that are resonating with the brand.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1107421B-4034-E60D-1334-CF6C863011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51858" y="4035896"/>
            <a:ext cx="381000" cy="263769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6122852-65F6-2850-1E70-4321C5DC5445}"/>
              </a:ext>
            </a:extLst>
          </p:cNvPr>
          <p:cNvCxnSpPr>
            <a:cxnSpLocks/>
          </p:cNvCxnSpPr>
          <p:nvPr/>
        </p:nvCxnSpPr>
        <p:spPr>
          <a:xfrm>
            <a:off x="876300" y="1981200"/>
            <a:ext cx="60198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7902CE0-474A-1095-840A-0294FD2F167D}"/>
              </a:ext>
            </a:extLst>
          </p:cNvPr>
          <p:cNvSpPr txBox="1">
            <a:spLocks/>
          </p:cNvSpPr>
          <p:nvPr/>
        </p:nvSpPr>
        <p:spPr>
          <a:xfrm>
            <a:off x="4734287" y="2168450"/>
            <a:ext cx="3038114" cy="358010"/>
          </a:xfrm>
          <a:prstGeom prst="rect">
            <a:avLst/>
          </a:prstGeom>
        </p:spPr>
        <p:txBody>
          <a:bodyPr vert="horz" lIns="162553" tIns="0" rIns="162553" bIns="81276" rtlCol="0" anchor="ctr" anchorCtr="0">
            <a:noAutofit/>
          </a:bodyPr>
          <a:lstStyle>
            <a:lvl1pPr marL="0" indent="0" algn="l" defTabSz="777165" rtl="0" eaLnBrk="1" fontAlgn="base" latinLnBrk="0" hangingPunct="1">
              <a:lnSpc>
                <a:spcPct val="100000"/>
              </a:lnSpc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Arial" panose="020B0604020202020204" pitchFamily="34" charset="0"/>
              <a:buNone/>
              <a:defRPr lang="en-US" sz="1000" kern="1200" spc="143" baseline="0" dirty="0" smtClean="0">
                <a:solidFill>
                  <a:schemeClr val="bg2"/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accent3"/>
                </a:solidFill>
              </a:rPr>
              <a:t>AVAILABLE ON:</a:t>
            </a:r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5DBC638C-9215-DB9A-8F76-46935275652D}"/>
              </a:ext>
            </a:extLst>
          </p:cNvPr>
          <p:cNvSpPr txBox="1">
            <a:spLocks/>
          </p:cNvSpPr>
          <p:nvPr/>
        </p:nvSpPr>
        <p:spPr>
          <a:xfrm>
            <a:off x="876299" y="2250977"/>
            <a:ext cx="3899717" cy="671484"/>
          </a:xfrm>
          <a:prstGeom prst="rect">
            <a:avLst/>
          </a:prstGeom>
        </p:spPr>
        <p:txBody>
          <a:bodyPr vert="horz" lIns="0" tIns="81276" rIns="162553" bIns="81276" rtlCol="0" anchor="ctr">
            <a:noAutofit/>
          </a:bodyPr>
          <a:lstStyle>
            <a:lvl1pPr algn="l" defTabSz="1788003" rtl="0" eaLnBrk="1" fontAlgn="base" latinLnBrk="0" hangingPunct="1">
              <a:lnSpc>
                <a:spcPts val="363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1" i="0" kern="1200" cap="all" spc="0" baseline="0">
                <a:solidFill>
                  <a:schemeClr val="bg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 b="0" cap="none" dirty="0">
                <a:solidFill>
                  <a:schemeClr val="bg2"/>
                </a:solidFill>
                <a:latin typeface="+mn-lt"/>
              </a:rPr>
              <a:t>Prospecting, or often referred to as ROS (run of site) or RON (run of network) means that we are targeting all users within geographic parameters.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374A156A-EBFA-FDE9-A264-F7B90DCE29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892479" y="2545707"/>
            <a:ext cx="637953" cy="415411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96288BF-BCC7-4896-2D1D-B2F8938698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591313" y="2550240"/>
            <a:ext cx="635879" cy="372221"/>
          </a:xfrm>
          <a:prstGeom prst="rect">
            <a:avLst/>
          </a:prstGeom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04E22E63-9519-BDC5-F150-5CCE1DB0D3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6310935" y="2556700"/>
            <a:ext cx="212377" cy="365761"/>
          </a:xfrm>
          <a:prstGeom prst="rect">
            <a:avLst/>
          </a:prstGeom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97AA77B0-45E6-29F6-1039-678D47DF95B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6643406" y="2559202"/>
            <a:ext cx="306766" cy="36576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1389A1-DB55-BB09-BED5-3200014135FA}"/>
              </a:ext>
            </a:extLst>
          </p:cNvPr>
          <p:cNvCxnSpPr>
            <a:cxnSpLocks/>
          </p:cNvCxnSpPr>
          <p:nvPr/>
        </p:nvCxnSpPr>
        <p:spPr>
          <a:xfrm>
            <a:off x="876300" y="3276600"/>
            <a:ext cx="60198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2">
            <a:extLst>
              <a:ext uri="{FF2B5EF4-FFF2-40B4-BE49-F238E27FC236}">
                <a16:creationId xmlns:a16="http://schemas.microsoft.com/office/drawing/2014/main" id="{E3FEF017-5B82-DF17-55C2-ADF42D15D7A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869821" y="4089116"/>
            <a:ext cx="349380" cy="22460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8893DDE-32EB-4A05-D40A-01E5BDE23535}"/>
              </a:ext>
            </a:extLst>
          </p:cNvPr>
          <p:cNvSpPr txBox="1"/>
          <p:nvPr/>
        </p:nvSpPr>
        <p:spPr>
          <a:xfrm>
            <a:off x="708216" y="7077097"/>
            <a:ext cx="1895571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dirty="0">
                <a:solidFill>
                  <a:srgbClr val="16A7DB"/>
                </a:solidFill>
                <a:latin typeface="+mj-lt"/>
              </a:rPr>
              <a:t>DISCOVERY</a:t>
            </a:r>
          </a:p>
          <a:p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Find new audience outside of the targeted tactics already used in the campaign.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8836CE-B2BA-C0E6-6D3C-B9D827B0C73E}"/>
              </a:ext>
            </a:extLst>
          </p:cNvPr>
          <p:cNvSpPr txBox="1"/>
          <p:nvPr/>
        </p:nvSpPr>
        <p:spPr>
          <a:xfrm flipH="1">
            <a:off x="2912233" y="7027430"/>
            <a:ext cx="1947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6A7DB"/>
                </a:solidFill>
                <a:latin typeface="+mj-lt"/>
              </a:rPr>
              <a:t>INCREASE SCALE </a:t>
            </a:r>
          </a:p>
          <a:p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Target a large audience and find cost-efficient scale on the campaign.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FD2852-DDE0-ADF0-279B-007475C59974}"/>
              </a:ext>
            </a:extLst>
          </p:cNvPr>
          <p:cNvSpPr txBox="1"/>
          <p:nvPr/>
        </p:nvSpPr>
        <p:spPr>
          <a:xfrm flipH="1">
            <a:off x="5008461" y="7020533"/>
            <a:ext cx="2224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6A7DB"/>
                </a:solidFill>
                <a:latin typeface="+mj-lt"/>
              </a:rPr>
              <a:t>BRAND PROMOTION</a:t>
            </a:r>
          </a:p>
          <a:p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Increase brand awareness when the campaign is promoting a large event or sale.</a:t>
            </a:r>
          </a:p>
        </p:txBody>
      </p:sp>
      <p:pic>
        <p:nvPicPr>
          <p:cNvPr id="20" name="Picture 69">
            <a:extLst>
              <a:ext uri="{FF2B5EF4-FFF2-40B4-BE49-F238E27FC236}">
                <a16:creationId xmlns:a16="http://schemas.microsoft.com/office/drawing/2014/main" id="{CFD1CF41-EC82-C6FC-42C2-CA84A7A67C1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>
          <a:xfrm>
            <a:off x="3640897" y="6587128"/>
            <a:ext cx="490606" cy="358009"/>
          </a:xfrm>
          <a:prstGeom prst="rect">
            <a:avLst/>
          </a:prstGeom>
        </p:spPr>
      </p:pic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ACE1E80B-D46F-FC5D-C1E7-E8B0C7D1DB67}"/>
              </a:ext>
            </a:extLst>
          </p:cNvPr>
          <p:cNvSpPr txBox="1">
            <a:spLocks/>
          </p:cNvSpPr>
          <p:nvPr/>
        </p:nvSpPr>
        <p:spPr>
          <a:xfrm>
            <a:off x="2331824" y="5882656"/>
            <a:ext cx="3108751" cy="358010"/>
          </a:xfrm>
          <a:prstGeom prst="rect">
            <a:avLst/>
          </a:prstGeom>
        </p:spPr>
        <p:txBody>
          <a:bodyPr/>
          <a:lstStyle>
            <a:lvl1pPr marL="160280" indent="-160280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SzPct val="90000"/>
              <a:buFont typeface="Arial" panose="020B0604020202020204" pitchFamily="34" charset="0"/>
              <a:buChar char="•"/>
              <a:defRPr sz="153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spc="143" dirty="0">
                <a:solidFill>
                  <a:schemeClr val="accent3"/>
                </a:solidFill>
                <a:latin typeface="+mj-lt"/>
              </a:rPr>
              <a:t>INCREASE REACH</a:t>
            </a:r>
          </a:p>
        </p:txBody>
      </p:sp>
      <p:pic>
        <p:nvPicPr>
          <p:cNvPr id="24" name="Picture 69">
            <a:extLst>
              <a:ext uri="{FF2B5EF4-FFF2-40B4-BE49-F238E27FC236}">
                <a16:creationId xmlns:a16="http://schemas.microsoft.com/office/drawing/2014/main" id="{D849DF53-BFD6-3A31-B6D6-733B83EDBE3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1489342" y="6580191"/>
            <a:ext cx="333318" cy="358009"/>
          </a:xfrm>
          <a:prstGeom prst="rect">
            <a:avLst/>
          </a:prstGeom>
        </p:spPr>
      </p:pic>
      <p:pic>
        <p:nvPicPr>
          <p:cNvPr id="25" name="Picture 69">
            <a:extLst>
              <a:ext uri="{FF2B5EF4-FFF2-40B4-BE49-F238E27FC236}">
                <a16:creationId xmlns:a16="http://schemas.microsoft.com/office/drawing/2014/main" id="{54E26A02-116B-9201-A17C-3CEC020AA7A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>
          <a:xfrm>
            <a:off x="5957909" y="6498293"/>
            <a:ext cx="325149" cy="43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39740"/>
      </p:ext>
    </p:extLst>
  </p:cSld>
  <p:clrMapOvr>
    <a:masterClrMapping/>
  </p:clrMapOvr>
</p:sld>
</file>

<file path=ppt/theme/theme1.xml><?xml version="1.0" encoding="utf-8"?>
<a:theme xmlns:a="http://schemas.openxmlformats.org/drawingml/2006/main" name="Prospecting">
  <a:themeElements>
    <a:clrScheme name="BTech_2021_newColors">
      <a:dk1>
        <a:srgbClr val="0A0D10"/>
      </a:dk1>
      <a:lt1>
        <a:srgbClr val="FFFFFF"/>
      </a:lt1>
      <a:dk2>
        <a:srgbClr val="FEB92F"/>
      </a:dk2>
      <a:lt2>
        <a:srgbClr val="3A3C40"/>
      </a:lt2>
      <a:accent1>
        <a:srgbClr val="838383"/>
      </a:accent1>
      <a:accent2>
        <a:srgbClr val="16A7DB"/>
      </a:accent2>
      <a:accent3>
        <a:srgbClr val="168DDB"/>
      </a:accent3>
      <a:accent4>
        <a:srgbClr val="37B360"/>
      </a:accent4>
      <a:accent5>
        <a:srgbClr val="FB8A00"/>
      </a:accent5>
      <a:accent6>
        <a:srgbClr val="FF4949"/>
      </a:accent6>
      <a:hlink>
        <a:srgbClr val="094ED4"/>
      </a:hlink>
      <a:folHlink>
        <a:srgbClr val="0A0D1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sisT_template_CLEAN_300dpi" id="{5D11FEB0-64A6-9840-A213-8FB01A92BFD7}" vid="{2097BD16-D1A7-F448-BCFD-85354BD377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33073ACC97FD4995A8E888A77F219C" ma:contentTypeVersion="22" ma:contentTypeDescription="Create a new document." ma:contentTypeScope="" ma:versionID="a75ffd4bea6894bbf6d32b8bbd08bdb1">
  <xsd:schema xmlns:xsd="http://www.w3.org/2001/XMLSchema" xmlns:xs="http://www.w3.org/2001/XMLSchema" xmlns:p="http://schemas.microsoft.com/office/2006/metadata/properties" xmlns:ns2="31b3bce5-88e8-439a-8872-baefaee736cb" xmlns:ns3="51be6dde-f8dc-4713-9f60-caa4fd811fd8" targetNamespace="http://schemas.microsoft.com/office/2006/metadata/properties" ma:root="true" ma:fieldsID="4bb115464c1c7c786b14c94355b0360f" ns2:_="" ns3:_="">
    <xsd:import namespace="31b3bce5-88e8-439a-8872-baefaee736cb"/>
    <xsd:import namespace="51be6dde-f8dc-4713-9f60-caa4fd811f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3bce5-88e8-439a-8872-baefaee73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hidden="true" ma:internalName="MediaServiceOCR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b4f3075-4399-4cad-9ea1-08df43ca7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4" nillable="true" ma:displayName="Preview" ma:internalName="Preview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6dde-f8dc-4713-9f60-caa4fd811f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a6457bc5-c1d9-4998-95fd-3a875170c345}" ma:internalName="TaxCatchAll" ma:readOnly="false" ma:showField="CatchAllData" ma:web="51be6dde-f8dc-4713-9f60-caa4fd811f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be6dde-f8dc-4713-9f60-caa4fd811fd8" xsi:nil="true"/>
    <Preview xmlns="31b3bce5-88e8-439a-8872-baefaee736cb" xsi:nil="true"/>
    <lcf76f155ced4ddcb4097134ff3c332f xmlns="31b3bce5-88e8-439a-8872-baefaee736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0BA00F-3954-4892-B047-229D00979A9C}">
  <ds:schemaRefs>
    <ds:schemaRef ds:uri="31b3bce5-88e8-439a-8872-baefaee736cb"/>
    <ds:schemaRef ds:uri="51be6dde-f8dc-4713-9f60-caa4fd811f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6EC5096-BE89-4AA6-9EB6-454552CED8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E5DF7E-88C3-442B-AB1A-EA91D3845D5A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1be6dde-f8dc-4713-9f60-caa4fd811fd8"/>
    <ds:schemaRef ds:uri="http://purl.org/dc/terms/"/>
    <ds:schemaRef ds:uri="http://purl.org/dc/dcmitype/"/>
    <ds:schemaRef ds:uri="31b3bce5-88e8-439a-8872-baefaee736cb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24662</TotalTime>
  <Pages>0</Pages>
  <Words>159</Words>
  <Characters>0</Characters>
  <Application>Microsoft Macintosh PowerPoint</Application>
  <PresentationFormat>Custom</PresentationFormat>
  <Lines>0</Lines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Gill Sans</vt:lpstr>
      <vt:lpstr>Prospecting</vt:lpstr>
      <vt:lpstr>Prospecting</vt:lpstr>
    </vt:vector>
  </TitlesOfParts>
  <Manager/>
  <Company>Centro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Centro</dc:creator>
  <cp:keywords/>
  <dc:description/>
  <cp:lastModifiedBy>Lilia Diaz</cp:lastModifiedBy>
  <cp:revision>1499</cp:revision>
  <cp:lastPrinted>2018-10-22T18:26:56Z</cp:lastPrinted>
  <dcterms:created xsi:type="dcterms:W3CDTF">2014-11-27T04:26:57Z</dcterms:created>
  <dcterms:modified xsi:type="dcterms:W3CDTF">2023-02-10T16:09:57Z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0x010100BD33073ACC97FD4995A8E888A77F219C</vt:lpwstr>
  </property>
  <property fmtid="{D5CDD505-2E9C-101B-9397-08002B2CF9AE}" pid="3" name="MediaServiceImageTags">
    <vt:lpwstr/>
  </property>
</Properties>
</file>