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483" r:id="rId4"/>
  </p:sldMasterIdLst>
  <p:notesMasterIdLst>
    <p:notesMasterId r:id="rId6"/>
  </p:notesMasterIdLst>
  <p:handoutMasterIdLst>
    <p:handoutMasterId r:id="rId7"/>
  </p:handoutMasterIdLst>
  <p:sldIdLst>
    <p:sldId id="418" r:id="rId5"/>
  </p:sldIdLst>
  <p:sldSz cx="7772400" cy="100584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4" orient="horz" userDrawn="1">
          <p15:clr>
            <a:srgbClr val="A4A3A4"/>
          </p15:clr>
        </p15:guide>
        <p15:guide id="5" orient="horz" pos="6335" userDrawn="1">
          <p15:clr>
            <a:srgbClr val="A4A3A4"/>
          </p15:clr>
        </p15:guide>
        <p15:guide id="9" pos="4896" userDrawn="1">
          <p15:clr>
            <a:srgbClr val="A4A3A4"/>
          </p15:clr>
        </p15:guide>
        <p15:guide id="10" userDrawn="1">
          <p15:clr>
            <a:srgbClr val="A4A3A4"/>
          </p15:clr>
        </p15:guide>
        <p15:guide id="11" orient="horz" pos="6065" userDrawn="1">
          <p15:clr>
            <a:srgbClr val="A4A3A4"/>
          </p15:clr>
        </p15:guide>
        <p15:guide id="12" pos="3679" userDrawn="1">
          <p15:clr>
            <a:srgbClr val="A4A3A4"/>
          </p15:clr>
        </p15:guide>
        <p15:guide id="13" orient="horz" pos="1248" userDrawn="1">
          <p15:clr>
            <a:srgbClr val="A4A3A4"/>
          </p15:clr>
        </p15:guide>
        <p15:guide id="14" orient="horz" pos="2012" userDrawn="1">
          <p15:clr>
            <a:srgbClr val="A4A3A4"/>
          </p15:clr>
        </p15:guide>
        <p15:guide id="15" pos="384" userDrawn="1">
          <p15:clr>
            <a:srgbClr val="A4A3A4"/>
          </p15:clr>
        </p15:guide>
        <p15:guide id="16" orient="horz" pos="5437" userDrawn="1">
          <p15:clr>
            <a:srgbClr val="A4A3A4"/>
          </p15:clr>
        </p15:guide>
        <p15:guide id="17" orient="horz" pos="745" userDrawn="1">
          <p15:clr>
            <a:srgbClr val="A4A3A4"/>
          </p15:clr>
        </p15:guide>
        <p15:guide id="18" pos="2784" userDrawn="1">
          <p15:clr>
            <a:srgbClr val="A4A3A4"/>
          </p15:clr>
        </p15:guide>
        <p15:guide id="19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echel White" initials="RW" lastIdx="8" clrIdx="0"/>
  <p:cmAuthor id="1" name="Jennifer Kernica" initials="" lastIdx="46" clrIdx="1"/>
  <p:cmAuthor id="2" name="Erin Peralta" initials="EP" lastIdx="3" clrIdx="2"/>
  <p:cmAuthor id="3" name="Jennifer Kernica" initials="JK" lastIdx="1" clrIdx="3"/>
  <p:cmAuthor id="4" name="Ryan Manchee" initials="RM" lastIdx="2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3D"/>
    <a:srgbClr val="A72733"/>
    <a:srgbClr val="6C6C6C"/>
    <a:srgbClr val="F4F4F4"/>
    <a:srgbClr val="005493"/>
    <a:srgbClr val="F2F2F2"/>
    <a:srgbClr val="393D3F"/>
    <a:srgbClr val="FAB430"/>
    <a:srgbClr val="FAB23B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8" autoAdjust="0"/>
    <p:restoredTop sz="94048" autoAdjust="0"/>
  </p:normalViewPr>
  <p:slideViewPr>
    <p:cSldViewPr>
      <p:cViewPr varScale="1">
        <p:scale>
          <a:sx n="41" d="100"/>
          <a:sy n="41" d="100"/>
        </p:scale>
        <p:origin x="2032" y="24"/>
      </p:cViewPr>
      <p:guideLst>
        <p:guide orient="horz"/>
        <p:guide orient="horz" pos="6335"/>
        <p:guide pos="4896"/>
        <p:guide/>
        <p:guide orient="horz" pos="6065"/>
        <p:guide pos="3679"/>
        <p:guide orient="horz" pos="1248"/>
        <p:guide orient="horz" pos="2012"/>
        <p:guide pos="384"/>
        <p:guide orient="horz" pos="5437"/>
        <p:guide orient="horz" pos="745"/>
        <p:guide pos="2784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32"/>
    </p:cViewPr>
  </p:sorterViewPr>
  <p:notesViewPr>
    <p:cSldViewPr>
      <p:cViewPr varScale="1">
        <p:scale>
          <a:sx n="90" d="100"/>
          <a:sy n="90" d="100"/>
        </p:scale>
        <p:origin x="371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3B40-4209-074D-8B2D-8F5E4A24ED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E495EA-E28C-DE44-8E48-AB6F2D9CF7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B8BB-BDDB-1B4B-9E10-D896695FACF0}" type="datetimeFigureOut">
              <a:rPr lang="en-US" smtClean="0"/>
              <a:t>7/30/2023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38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ea typeface="Heiti SC Light" charset="0"/>
                <a:cs typeface="Heiti SC Light" charset="0"/>
                <a:sym typeface="Gill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6DA636-1F4E-F842-8361-734ACACA73B8}" type="datetime1">
              <a:rPr lang="en-US" altLang="en-US" smtClean="0"/>
              <a:t>7/30/2023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ea typeface="Heiti SC Light" charset="0"/>
                <a:cs typeface="Heiti SC Light" charset="0"/>
                <a:sym typeface="Gill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5462E-943E-4A4A-93A7-BA25BFB5C2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3570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udio 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DDE39EFE-7DE9-6D45-AB78-4FCC88488E7E}"/>
              </a:ext>
            </a:extLst>
          </p:cNvPr>
          <p:cNvSpPr/>
          <p:nvPr userDrawn="1"/>
        </p:nvSpPr>
        <p:spPr>
          <a:xfrm>
            <a:off x="0" y="9355620"/>
            <a:ext cx="7804522" cy="702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itle Placeholder 1">
            <a:extLst>
              <a:ext uri="{FF2B5EF4-FFF2-40B4-BE49-F238E27FC236}">
                <a16:creationId xmlns:a16="http://schemas.microsoft.com/office/drawing/2014/main" id="{0E8513C6-9303-174C-8157-D5275945C1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654" y="581667"/>
            <a:ext cx="6817215" cy="70277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1859" algn="ctr" defTabSz="777146" rtl="0" eaLnBrk="1" fontAlgn="base" latinLnBrk="0" hangingPunct="1">
              <a:lnSpc>
                <a:spcPts val="2534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i="0" kern="1200" cap="none" spc="0" baseline="0" dirty="0">
                <a:solidFill>
                  <a:schemeClr val="tx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0753D1D-DD2B-8C44-8D42-A251981441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3655" y="1232513"/>
            <a:ext cx="6817214" cy="3589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777165" rtl="0" fontAlgn="base"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None/>
              <a:defRPr lang="en-US" sz="1530" kern="1200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2BF5AF-8D80-EECA-00FD-3349D24DDC45}"/>
              </a:ext>
            </a:extLst>
          </p:cNvPr>
          <p:cNvSpPr/>
          <p:nvPr userDrawn="1"/>
        </p:nvSpPr>
        <p:spPr>
          <a:xfrm>
            <a:off x="0" y="9355620"/>
            <a:ext cx="7804522" cy="7027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05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2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pos="4512">
          <p15:clr>
            <a:srgbClr val="FBAE40"/>
          </p15:clr>
        </p15:guide>
        <p15:guide id="4" orient="horz" pos="3268">
          <p15:clr>
            <a:srgbClr val="FBAE40"/>
          </p15:clr>
        </p15:guide>
        <p15:guide id="5" orient="horz" pos="912">
          <p15:clr>
            <a:srgbClr val="FBAE40"/>
          </p15:clr>
        </p15:guide>
        <p15:guide id="6" orient="horz" pos="2160">
          <p15:clr>
            <a:srgbClr val="FBAE40"/>
          </p15:clr>
        </p15:guide>
        <p15:guide id="7" pos="2448">
          <p15:clr>
            <a:srgbClr val="FBAE40"/>
          </p15:clr>
        </p15:guide>
        <p15:guide id="8" orient="horz" pos="57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268FF1-253A-D649-B6BF-D7C97B34CBCD}"/>
              </a:ext>
            </a:extLst>
          </p:cNvPr>
          <p:cNvSpPr txBox="1">
            <a:spLocks/>
          </p:cNvSpPr>
          <p:nvPr/>
        </p:nvSpPr>
        <p:spPr>
          <a:xfrm>
            <a:off x="407752" y="9405304"/>
            <a:ext cx="313487" cy="401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65000"/>
                  </a:schemeClr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9pPr>
          </a:lstStyle>
          <a:p>
            <a:pPr>
              <a:defRPr/>
            </a:pPr>
            <a:fld id="{0976DD22-A212-4BD3-B017-5AF9B7AC8E6D}" type="slidenum">
              <a:rPr lang="en-US" sz="574" smtClean="0">
                <a:solidFill>
                  <a:srgbClr val="FFFFFF">
                    <a:lumMod val="65000"/>
                  </a:srgbClr>
                </a:solidFill>
                <a:latin typeface="Franklin Gothic Book" panose="020B0503020102020204" pitchFamily="34" charset="0"/>
              </a:rPr>
              <a:pPr>
                <a:defRPr/>
              </a:pPr>
              <a:t>‹#›</a:t>
            </a:fld>
            <a:endParaRPr lang="en-US" sz="574" dirty="0">
              <a:solidFill>
                <a:srgbClr val="FFFFFF">
                  <a:lumMod val="65000"/>
                </a:srgb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93C2096-59E8-4C49-87E7-E37B7F8F3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001" y="2346963"/>
            <a:ext cx="6894729" cy="6638079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42F1A-434C-AF4C-BF99-69FEB7D5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4" y="841444"/>
            <a:ext cx="6885188" cy="122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5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</p:sldLayoutIdLst>
  <p:hf sldNum="0" hdr="0" dt="0"/>
  <p:txStyles>
    <p:titleStyle>
      <a:lvl1pPr marL="21859" algn="l" defTabSz="777146" rtl="0" eaLnBrk="1" fontAlgn="base" latinLnBrk="0" hangingPunct="1">
        <a:lnSpc>
          <a:spcPts val="2534"/>
        </a:lnSpc>
        <a:spcBef>
          <a:spcPct val="0"/>
        </a:spcBef>
        <a:spcAft>
          <a:spcPct val="0"/>
        </a:spcAft>
        <a:buNone/>
        <a:defRPr lang="en-US" sz="2104" b="0" i="0" kern="1200" cap="none" spc="0" baseline="0" dirty="0">
          <a:solidFill>
            <a:schemeClr val="tx1"/>
          </a:solidFill>
          <a:latin typeface="+mj-lt"/>
          <a:ea typeface="ＭＳ Ｐゴシック" charset="0"/>
          <a:cs typeface="Arial Black" panose="020B0604020202020204" pitchFamily="34" charset="0"/>
          <a:sym typeface="Gill Sans" charset="0"/>
        </a:defRPr>
      </a:lvl1pPr>
    </p:titleStyle>
    <p:bodyStyle>
      <a:lvl1pPr marL="160280" indent="-160280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SzPct val="90000"/>
        <a:buFont typeface="Arial" panose="020B0604020202020204" pitchFamily="34" charset="0"/>
        <a:buChar char="•"/>
        <a:defRPr sz="1530" kern="1200" spc="0" baseline="0">
          <a:solidFill>
            <a:schemeClr val="bg2"/>
          </a:solidFill>
          <a:latin typeface="+mn-lt"/>
          <a:ea typeface="+mn-ea"/>
          <a:cs typeface="+mn-cs"/>
        </a:defRPr>
      </a:lvl1pPr>
      <a:lvl2pPr marL="410933" indent="-199142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–"/>
        <a:defRPr sz="1147" kern="1200" spc="0" baseline="0">
          <a:solidFill>
            <a:schemeClr val="bg2"/>
          </a:solidFill>
          <a:latin typeface="+mn-lt"/>
          <a:ea typeface="+mn-ea"/>
          <a:cs typeface="+mn-cs"/>
        </a:defRPr>
      </a:lvl2pPr>
      <a:lvl3pPr marL="577054" indent="-150569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•"/>
        <a:defRPr sz="956" kern="1200" spc="0" baseline="0">
          <a:solidFill>
            <a:schemeClr val="bg2"/>
          </a:solidFill>
          <a:latin typeface="+mn-lt"/>
          <a:ea typeface="+mn-ea"/>
          <a:cs typeface="+mn-cs"/>
        </a:defRPr>
      </a:lvl3pPr>
      <a:lvl4pPr marL="878699" indent="-194287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–"/>
        <a:defRPr sz="1339" kern="1200" spc="0" baseline="0">
          <a:solidFill>
            <a:schemeClr val="bg2"/>
          </a:solidFill>
          <a:latin typeface="+mn-lt"/>
          <a:ea typeface="+mn-ea"/>
          <a:cs typeface="+mn-cs"/>
        </a:defRPr>
      </a:lvl4pPr>
      <a:lvl5pPr marL="1092909" indent="-194287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»"/>
        <a:defRPr sz="1243" kern="1200" spc="0" baseline="0">
          <a:solidFill>
            <a:schemeClr val="bg2"/>
          </a:solidFill>
          <a:latin typeface="+mn-lt"/>
          <a:ea typeface="+mn-ea"/>
          <a:cs typeface="+mn-cs"/>
        </a:defRPr>
      </a:lvl5pPr>
      <a:lvl6pPr marL="2137151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525724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2914297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302871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573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146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719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292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2865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438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010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584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9E0CAE-CCAD-F698-1CEA-F2071AFA379A}"/>
              </a:ext>
            </a:extLst>
          </p:cNvPr>
          <p:cNvSpPr/>
          <p:nvPr/>
        </p:nvSpPr>
        <p:spPr>
          <a:xfrm flipV="1">
            <a:off x="0" y="3918026"/>
            <a:ext cx="7772400" cy="2736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66D7A0-9B0C-1346-8C16-1B1EA023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54" y="532457"/>
            <a:ext cx="6817215" cy="890460"/>
          </a:xfrm>
        </p:spPr>
        <p:txBody>
          <a:bodyPr anchor="ctr"/>
          <a:lstStyle/>
          <a:p>
            <a:r>
              <a:rPr lang="en-US" dirty="0"/>
              <a:t>Audio Ads</a:t>
            </a:r>
            <a:endParaRPr lang="en-US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CA0D6-7B45-8C4E-A1C0-AA615F4568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5356" y="1004523"/>
            <a:ext cx="4461689" cy="890461"/>
          </a:xfrm>
        </p:spPr>
        <p:txBody>
          <a:bodyPr/>
          <a:lstStyle/>
          <a:p>
            <a:r>
              <a:rPr lang="en-US" sz="1600" dirty="0">
                <a:solidFill>
                  <a:schemeClr val="bg2"/>
                </a:solidFill>
                <a:latin typeface="Franklin Gothic Book" panose="020B0503020102020204" pitchFamily="34" charset="0"/>
              </a:rPr>
              <a:t>Reach engaged consumers while they are working out, running errands, or in their car.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D5424F44-EE3F-1275-3236-2704085D6E37}"/>
              </a:ext>
            </a:extLst>
          </p:cNvPr>
          <p:cNvSpPr txBox="1">
            <a:spLocks/>
          </p:cNvSpPr>
          <p:nvPr/>
        </p:nvSpPr>
        <p:spPr>
          <a:xfrm>
            <a:off x="0" y="4153243"/>
            <a:ext cx="7772400" cy="443691"/>
          </a:xfrm>
          <a:prstGeom prst="rect">
            <a:avLst/>
          </a:prstGeom>
        </p:spPr>
        <p:txBody>
          <a:bodyPr/>
          <a:lstStyle>
            <a:lvl1pPr marL="160280" indent="-160280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SzPct val="90000"/>
              <a:buFont typeface="Arial" panose="020B0604020202020204" pitchFamily="34" charset="0"/>
              <a:buChar char="•"/>
              <a:defRPr sz="153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spc="143" dirty="0">
                <a:solidFill>
                  <a:schemeClr val="accent3"/>
                </a:solidFill>
                <a:latin typeface="+mj-lt"/>
                <a:ea typeface="Source Sans Pro Semibold" panose="020B0503030403020204" pitchFamily="34" charset="0"/>
              </a:rPr>
              <a:t>AUDIO BENEFITS</a:t>
            </a:r>
          </a:p>
        </p:txBody>
      </p:sp>
      <p:sp>
        <p:nvSpPr>
          <p:cNvPr id="26" name="Title 10">
            <a:extLst>
              <a:ext uri="{FF2B5EF4-FFF2-40B4-BE49-F238E27FC236}">
                <a16:creationId xmlns:a16="http://schemas.microsoft.com/office/drawing/2014/main" id="{B0F36611-CD31-6B52-721C-A5BCE69D32ED}"/>
              </a:ext>
            </a:extLst>
          </p:cNvPr>
          <p:cNvSpPr txBox="1">
            <a:spLocks/>
          </p:cNvSpPr>
          <p:nvPr/>
        </p:nvSpPr>
        <p:spPr>
          <a:xfrm>
            <a:off x="691698" y="6781800"/>
            <a:ext cx="6421124" cy="260675"/>
          </a:xfrm>
          <a:prstGeom prst="rect">
            <a:avLst/>
          </a:prstGeom>
        </p:spPr>
        <p:txBody>
          <a:bodyPr vert="horz" lIns="0" tIns="81276" rIns="162553" bIns="81276" rtlCol="0" anchor="ctr">
            <a:noAutofit/>
          </a:bodyPr>
          <a:lstStyle>
            <a:lvl1pPr algn="l" defTabSz="1788003" rtl="0" eaLnBrk="1" fontAlgn="base" latinLnBrk="0" hangingPunct="1">
              <a:lnSpc>
                <a:spcPts val="363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1" i="0" kern="1200" cap="all" spc="0" baseline="0">
                <a:solidFill>
                  <a:schemeClr val="bg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pPr algn="ctr"/>
            <a:r>
              <a:rPr lang="en-US" sz="1400" b="0" spc="143" dirty="0">
                <a:solidFill>
                  <a:schemeClr val="accent3"/>
                </a:solidFill>
                <a:ea typeface="Source Sans Pro Semibold" panose="020B0503030403020204" pitchFamily="34" charset="0"/>
                <a:cs typeface="+mn-cs"/>
              </a:rPr>
              <a:t>PREMIUM AUDIO INVENTORY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666BCCA-75F3-FFD6-E610-69316F7E8B23}"/>
              </a:ext>
            </a:extLst>
          </p:cNvPr>
          <p:cNvSpPr txBox="1"/>
          <p:nvPr/>
        </p:nvSpPr>
        <p:spPr>
          <a:xfrm>
            <a:off x="1267672" y="5636850"/>
            <a:ext cx="2517753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 fontAlgn="auto">
              <a:spcAft>
                <a:spcPts val="0"/>
              </a:spcAft>
            </a:pPr>
            <a:r>
              <a:rPr lang="en-US" sz="1200" dirty="0">
                <a:solidFill>
                  <a:srgbClr val="16A7DB"/>
                </a:solidFill>
                <a:latin typeface="+mj-lt"/>
                <a:ea typeface="Heiti SC Light" pitchFamily="-84" charset="-122"/>
              </a:rPr>
              <a:t>DECREASE COST &amp; TIME </a:t>
            </a:r>
          </a:p>
          <a:p>
            <a:pPr algn="l" fontAlgn="auto">
              <a:spcAft>
                <a:spcPts val="0"/>
              </a:spcAft>
            </a:pP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Reach target audiences at less cost and production time, compared to other media types.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362323-4B3C-283C-7509-571F81200594}"/>
              </a:ext>
            </a:extLst>
          </p:cNvPr>
          <p:cNvSpPr txBox="1"/>
          <p:nvPr/>
        </p:nvSpPr>
        <p:spPr>
          <a:xfrm>
            <a:off x="1273980" y="4641935"/>
            <a:ext cx="2131214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 fontAlgn="auto">
              <a:spcAft>
                <a:spcPts val="0"/>
              </a:spcAft>
            </a:pPr>
            <a:r>
              <a:rPr lang="en-US" sz="1200" dirty="0">
                <a:solidFill>
                  <a:srgbClr val="16A7DB"/>
                </a:solidFill>
                <a:latin typeface="+mj-lt"/>
                <a:ea typeface="Heiti SC Light" pitchFamily="-84" charset="-122"/>
              </a:rPr>
              <a:t>CAPTIVE AUDIENCE </a:t>
            </a:r>
          </a:p>
          <a:p>
            <a:pPr algn="l"/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Users can't listen to anything else while an ad is playing.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8DF030-25A7-469B-0B4F-EB97979BA809}"/>
              </a:ext>
            </a:extLst>
          </p:cNvPr>
          <p:cNvSpPr txBox="1"/>
          <p:nvPr/>
        </p:nvSpPr>
        <p:spPr>
          <a:xfrm>
            <a:off x="4679175" y="4641935"/>
            <a:ext cx="2026426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 fontAlgn="auto">
              <a:spcAft>
                <a:spcPts val="0"/>
              </a:spcAft>
            </a:pPr>
            <a:r>
              <a:rPr lang="en-US" sz="1200" dirty="0">
                <a:solidFill>
                  <a:srgbClr val="16A7DB"/>
                </a:solidFill>
                <a:latin typeface="+mj-lt"/>
                <a:ea typeface="Heiti SC Light" pitchFamily="-84" charset="-122"/>
              </a:rPr>
              <a:t>HIGHER RECALL</a:t>
            </a:r>
          </a:p>
          <a:p>
            <a:pPr algn="l"/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According to Nielsen, audio ads increase ad recall by up to 24% over display.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626BE3B-6E9C-3483-5FA3-720D5A66E429}"/>
              </a:ext>
            </a:extLst>
          </p:cNvPr>
          <p:cNvSpPr txBox="1"/>
          <p:nvPr/>
        </p:nvSpPr>
        <p:spPr>
          <a:xfrm>
            <a:off x="4686017" y="5636850"/>
            <a:ext cx="2324384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 fontAlgn="auto">
              <a:spcAft>
                <a:spcPts val="0"/>
              </a:spcAft>
            </a:pPr>
            <a:r>
              <a:rPr lang="en-US" sz="1200" dirty="0">
                <a:solidFill>
                  <a:srgbClr val="16A7DB"/>
                </a:solidFill>
                <a:latin typeface="+mj-lt"/>
                <a:ea typeface="Heiti SC Light" pitchFamily="-84" charset="-122"/>
              </a:rPr>
              <a:t>ENHANCED BRAND SAFETY</a:t>
            </a:r>
          </a:p>
          <a:p>
            <a:pPr algn="l"/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Access quality inventory, non-skippable ads, and in-app listening to diminish fraudulent activity.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4B1B72A-BDF5-52D6-1F43-F785245DDEF4}"/>
              </a:ext>
            </a:extLst>
          </p:cNvPr>
          <p:cNvSpPr txBox="1">
            <a:spLocks/>
          </p:cNvSpPr>
          <p:nvPr/>
        </p:nvSpPr>
        <p:spPr>
          <a:xfrm>
            <a:off x="2331824" y="2103638"/>
            <a:ext cx="3108751" cy="358010"/>
          </a:xfrm>
          <a:prstGeom prst="rect">
            <a:avLst/>
          </a:prstGeom>
        </p:spPr>
        <p:txBody>
          <a:bodyPr vert="horz" lIns="162553" tIns="0" rIns="162553" bIns="81276" rtlCol="0" anchor="ctr" anchorCtr="0">
            <a:noAutofit/>
          </a:bodyPr>
          <a:lstStyle>
            <a:lvl1pPr marL="0" indent="0" algn="l" defTabSz="777165" rtl="0" eaLnBrk="1" fontAlgn="base" latinLnBrk="0" hangingPunct="1">
              <a:lnSpc>
                <a:spcPct val="100000"/>
              </a:lnSpc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Arial" panose="020B0604020202020204" pitchFamily="34" charset="0"/>
              <a:buNone/>
              <a:defRPr lang="en-US" sz="1000" kern="1200" spc="143" baseline="0" dirty="0" smtClean="0">
                <a:solidFill>
                  <a:schemeClr val="bg2"/>
                </a:solidFill>
                <a:latin typeface="+mj-lt"/>
                <a:ea typeface="Source Sans Pro Semibold" panose="020B0503030403020204" pitchFamily="34" charset="0"/>
                <a:cs typeface="+mn-cs"/>
                <a:sym typeface="Gill Sans" pitchFamily="-84" charset="0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3"/>
                </a:solidFill>
              </a:rPr>
              <a:t>THE AUDIO OPPORTUNITY</a:t>
            </a:r>
          </a:p>
        </p:txBody>
      </p:sp>
      <p:pic>
        <p:nvPicPr>
          <p:cNvPr id="23" name="Graphic 22" descr="Bar graph with downward trend outline">
            <a:extLst>
              <a:ext uri="{FF2B5EF4-FFF2-40B4-BE49-F238E27FC236}">
                <a16:creationId xmlns:a16="http://schemas.microsoft.com/office/drawing/2014/main" id="{AD2E3AC8-E596-A9BF-811A-CE135F788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197" y="5562037"/>
            <a:ext cx="553892" cy="55389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2D3ECC7-1E76-C7E2-B7D3-AAE3235A84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164816" y="4659618"/>
            <a:ext cx="363950" cy="436740"/>
          </a:xfrm>
          <a:prstGeom prst="rect">
            <a:avLst/>
          </a:prstGeom>
        </p:spPr>
      </p:pic>
      <p:pic>
        <p:nvPicPr>
          <p:cNvPr id="25" name="Graphic 24" descr="Star outline">
            <a:extLst>
              <a:ext uri="{FF2B5EF4-FFF2-40B4-BE49-F238E27FC236}">
                <a16:creationId xmlns:a16="http://schemas.microsoft.com/office/drawing/2014/main" id="{2B4E1E49-DAFF-ECCF-112E-20121FCC51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02842" y="5587197"/>
            <a:ext cx="528732" cy="528732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D8DF163C-29DC-5EB1-2B45-B06EE53FFD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3903" y="4660815"/>
            <a:ext cx="463073" cy="337918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04ABD442-CC87-D905-CA97-74DA00A41181}"/>
              </a:ext>
            </a:extLst>
          </p:cNvPr>
          <p:cNvGrpSpPr/>
          <p:nvPr/>
        </p:nvGrpSpPr>
        <p:grpSpPr>
          <a:xfrm>
            <a:off x="1241120" y="7688080"/>
            <a:ext cx="5088609" cy="951951"/>
            <a:chOff x="1028436" y="7837251"/>
            <a:chExt cx="4407657" cy="824562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B2F11618-4B2C-1B9B-347F-5376DA1DDC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l="4883" t="22148" r="17265"/>
            <a:stretch/>
          </p:blipFill>
          <p:spPr>
            <a:xfrm>
              <a:off x="1028436" y="7837251"/>
              <a:ext cx="858328" cy="350636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43570CFE-0AB0-F637-CF7F-FBB53C459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2205961" y="7916369"/>
              <a:ext cx="858328" cy="263220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434E22C-54C4-1143-5588-D4138A274B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l="-3269" t="-14789" r="-1931" b="-16130"/>
            <a:stretch/>
          </p:blipFill>
          <p:spPr>
            <a:xfrm>
              <a:off x="3369984" y="7881994"/>
              <a:ext cx="1133043" cy="289174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F778DB73-9D05-5A21-0616-814F7546F9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/>
          </p:blipFill>
          <p:spPr>
            <a:xfrm>
              <a:off x="4845550" y="7851399"/>
              <a:ext cx="549892" cy="309510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82FA8FF3-6A60-837F-F13A-52D8FB0DB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 l="1527" r="1527"/>
            <a:stretch/>
          </p:blipFill>
          <p:spPr>
            <a:xfrm>
              <a:off x="1028436" y="8313283"/>
              <a:ext cx="812668" cy="34853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0CB092CD-3F97-AA09-96E1-D1925F37FB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1993" t="-19292" r="10506" b="-17807"/>
            <a:stretch/>
          </p:blipFill>
          <p:spPr>
            <a:xfrm>
              <a:off x="2133152" y="8311365"/>
              <a:ext cx="1003945" cy="350448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8F2BF761-62EC-5634-3CE1-CEC13B8273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/>
          </p:blipFill>
          <p:spPr>
            <a:xfrm>
              <a:off x="3453644" y="8388688"/>
              <a:ext cx="865110" cy="233232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56866873-AA3E-45DD-15FF-FFC7E1276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/>
          </p:blipFill>
          <p:spPr>
            <a:xfrm>
              <a:off x="4783720" y="8365579"/>
              <a:ext cx="652373" cy="287044"/>
            </a:xfrm>
            <a:prstGeom prst="rect">
              <a:avLst/>
            </a:prstGeom>
          </p:spPr>
        </p:pic>
      </p:grp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77774622-9A59-C8B2-2CFB-A1E9EC44F2F0}"/>
              </a:ext>
            </a:extLst>
          </p:cNvPr>
          <p:cNvSpPr txBox="1">
            <a:spLocks/>
          </p:cNvSpPr>
          <p:nvPr/>
        </p:nvSpPr>
        <p:spPr>
          <a:xfrm>
            <a:off x="1868695" y="8962031"/>
            <a:ext cx="4035011" cy="105769"/>
          </a:xfrm>
          <a:prstGeom prst="rect">
            <a:avLst/>
          </a:prstGeom>
        </p:spPr>
        <p:txBody>
          <a:bodyPr vert="horz" lIns="162553" tIns="0" rIns="162553" bIns="81276" rtlCol="0" anchor="t" anchorCtr="0">
            <a:noAutofit/>
          </a:bodyPr>
          <a:lstStyle>
            <a:lvl1pPr marL="0" indent="0" algn="l" defTabSz="1788003" rtl="0" eaLnBrk="1" latinLnBrk="0" hangingPunct="1">
              <a:lnSpc>
                <a:spcPts val="1280"/>
              </a:lnSpc>
              <a:spcBef>
                <a:spcPts val="0"/>
              </a:spcBef>
              <a:buClr>
                <a:schemeClr val="bg2"/>
              </a:buClr>
              <a:buSzPct val="90000"/>
              <a:buFont typeface="Arial" panose="020B0604020202020204" pitchFamily="34" charset="0"/>
              <a:buNone/>
              <a:defRPr lang="en-US" sz="1000" kern="1200" spc="0" baseline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1200" dirty="0">
                <a:solidFill>
                  <a:schemeClr val="accent3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Supported formats: </a:t>
            </a:r>
            <a:r>
              <a:rPr lang="en-US" sz="1200" dirty="0">
                <a:solidFill>
                  <a:schemeClr val="bg2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MP3, OGG, M4A, MP4, AAC</a:t>
            </a:r>
          </a:p>
        </p:txBody>
      </p:sp>
      <p:sp>
        <p:nvSpPr>
          <p:cNvPr id="51" name="Title 10">
            <a:extLst>
              <a:ext uri="{FF2B5EF4-FFF2-40B4-BE49-F238E27FC236}">
                <a16:creationId xmlns:a16="http://schemas.microsoft.com/office/drawing/2014/main" id="{E19EE48E-F56D-96F5-47B2-EFE7DAB44A81}"/>
              </a:ext>
            </a:extLst>
          </p:cNvPr>
          <p:cNvSpPr txBox="1">
            <a:spLocks/>
          </p:cNvSpPr>
          <p:nvPr/>
        </p:nvSpPr>
        <p:spPr>
          <a:xfrm>
            <a:off x="619534" y="7140987"/>
            <a:ext cx="6565453" cy="349092"/>
          </a:xfrm>
          <a:prstGeom prst="rect">
            <a:avLst/>
          </a:prstGeom>
        </p:spPr>
        <p:txBody>
          <a:bodyPr vert="horz" lIns="0" tIns="81276" rIns="162553" bIns="81276" rtlCol="0" anchor="t">
            <a:noAutofit/>
          </a:bodyPr>
          <a:lstStyle>
            <a:lvl1pPr algn="l" defTabSz="1788003" rtl="0" eaLnBrk="1" fontAlgn="base" latinLnBrk="0" hangingPunct="1">
              <a:lnSpc>
                <a:spcPts val="363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1" i="0" kern="1200" cap="all" spc="0" baseline="0">
                <a:solidFill>
                  <a:schemeClr val="bg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b="0" cap="none" dirty="0">
                <a:solidFill>
                  <a:schemeClr val="bg2"/>
                </a:solidFill>
                <a:latin typeface="+mn-lt"/>
              </a:rPr>
              <a:t>Pair your audio ad with a </a:t>
            </a:r>
            <a:r>
              <a:rPr lang="en-US" sz="1400" b="0" cap="none" dirty="0">
                <a:solidFill>
                  <a:schemeClr val="accent3"/>
                </a:solidFill>
              </a:rPr>
              <a:t>companion ad </a:t>
            </a:r>
            <a:r>
              <a:rPr lang="en-US" sz="1400" b="0" cap="none" dirty="0">
                <a:solidFill>
                  <a:schemeClr val="bg2"/>
                </a:solidFill>
                <a:latin typeface="+mn-lt"/>
              </a:rPr>
              <a:t>to let users further </a:t>
            </a:r>
            <a:r>
              <a:rPr lang="en-US" sz="1400" b="0" cap="none" dirty="0">
                <a:solidFill>
                  <a:schemeClr val="accent3"/>
                </a:solidFill>
              </a:rPr>
              <a:t>engage with your brand</a:t>
            </a:r>
            <a:r>
              <a:rPr lang="en-US" sz="1400" b="0" cap="none" dirty="0">
                <a:solidFill>
                  <a:schemeClr val="bg2"/>
                </a:solidFill>
                <a:latin typeface="+mn-lt"/>
              </a:rPr>
              <a:t>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14C1C71-E8BA-A7DB-484E-F05CF82729A9}"/>
              </a:ext>
            </a:extLst>
          </p:cNvPr>
          <p:cNvSpPr txBox="1"/>
          <p:nvPr/>
        </p:nvSpPr>
        <p:spPr>
          <a:xfrm>
            <a:off x="242333" y="2565919"/>
            <a:ext cx="3252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About </a:t>
            </a:r>
            <a:r>
              <a:rPr lang="en-US" sz="1400" dirty="0">
                <a:solidFill>
                  <a:schemeClr val="accent3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two-thirds of the US population </a:t>
            </a:r>
            <a:r>
              <a:rPr lang="en-US" sz="1400" dirty="0">
                <a:solidFill>
                  <a:schemeClr val="bg2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ages 12+ </a:t>
            </a:r>
            <a:r>
              <a:rPr lang="en-US" sz="1400" dirty="0">
                <a:solidFill>
                  <a:schemeClr val="accent3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listens to digital audio at least once per week.</a:t>
            </a:r>
          </a:p>
          <a:p>
            <a:endParaRPr lang="en-US" sz="1400" dirty="0">
              <a:solidFill>
                <a:srgbClr val="FFFFFF">
                  <a:lumMod val="95000"/>
                </a:srgbClr>
              </a:solidFill>
              <a:latin typeface="Franklin Gothic Medium" panose="020B0603020102020204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75B6426-25B9-4FDF-8ECD-CF401BA000C4}"/>
              </a:ext>
            </a:extLst>
          </p:cNvPr>
          <p:cNvSpPr txBox="1"/>
          <p:nvPr/>
        </p:nvSpPr>
        <p:spPr>
          <a:xfrm>
            <a:off x="4221847" y="2569248"/>
            <a:ext cx="3252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In 2022</a:t>
            </a:r>
            <a:r>
              <a:rPr lang="en-US" sz="1400" dirty="0">
                <a:solidFill>
                  <a:schemeClr val="accent3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, US adults spent more time each day listening to digital audio </a:t>
            </a:r>
            <a:r>
              <a:rPr lang="en-US" sz="1400" dirty="0">
                <a:solidFill>
                  <a:schemeClr val="bg2"/>
                </a:solidFill>
                <a:latin typeface="+mn-lt"/>
                <a:ea typeface="ＭＳ Ｐゴシック" charset="0"/>
                <a:cs typeface="Arial Black" panose="020B0604020202020204" pitchFamily="34" charset="0"/>
                <a:sym typeface="Gill Sans" charset="0"/>
              </a:rPr>
              <a:t>(1:40) than they did watching subscription video services (1:27) or using social networks (1:15).</a:t>
            </a:r>
          </a:p>
          <a:p>
            <a:endParaRPr lang="en-US" sz="1400" dirty="0">
              <a:solidFill>
                <a:srgbClr val="FFFFFF">
                  <a:lumMod val="95000"/>
                </a:srgbClr>
              </a:solidFill>
              <a:latin typeface="Franklin Gothic Medium" panose="020B060302010202020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D0BBA40-44F5-495A-AEC3-F302EF64B477}"/>
              </a:ext>
            </a:extLst>
          </p:cNvPr>
          <p:cNvSpPr txBox="1"/>
          <p:nvPr/>
        </p:nvSpPr>
        <p:spPr>
          <a:xfrm>
            <a:off x="152400" y="3596907"/>
            <a:ext cx="260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accent1"/>
                </a:solidFill>
                <a:latin typeface="Franklin Gothic Book" panose="020B0503020102020204"/>
              </a:rPr>
              <a:t>- </a:t>
            </a:r>
            <a:r>
              <a:rPr lang="en-US" sz="1200" i="1" dirty="0">
                <a:solidFill>
                  <a:schemeClr val="accent1"/>
                </a:solidFill>
                <a:latin typeface="Franklin Gothic Book" panose="020B0503020102020204"/>
              </a:rPr>
              <a:t>Insider Intelligence, 2022</a:t>
            </a:r>
            <a:endParaRPr lang="en-US" sz="1200" dirty="0">
              <a:solidFill>
                <a:schemeClr val="accent1"/>
              </a:solidFill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37055521"/>
      </p:ext>
    </p:extLst>
  </p:cSld>
  <p:clrMapOvr>
    <a:masterClrMapping/>
  </p:clrMapOvr>
</p:sld>
</file>

<file path=ppt/theme/theme1.xml><?xml version="1.0" encoding="utf-8"?>
<a:theme xmlns:a="http://schemas.openxmlformats.org/drawingml/2006/main" name="Audio Ads">
  <a:themeElements>
    <a:clrScheme name="BTech_2021_newColors">
      <a:dk1>
        <a:srgbClr val="0A0D10"/>
      </a:dk1>
      <a:lt1>
        <a:srgbClr val="FFFFFF"/>
      </a:lt1>
      <a:dk2>
        <a:srgbClr val="FEB92F"/>
      </a:dk2>
      <a:lt2>
        <a:srgbClr val="3A3C40"/>
      </a:lt2>
      <a:accent1>
        <a:srgbClr val="838383"/>
      </a:accent1>
      <a:accent2>
        <a:srgbClr val="16A7DB"/>
      </a:accent2>
      <a:accent3>
        <a:srgbClr val="168DDB"/>
      </a:accent3>
      <a:accent4>
        <a:srgbClr val="37B360"/>
      </a:accent4>
      <a:accent5>
        <a:srgbClr val="FB8A00"/>
      </a:accent5>
      <a:accent6>
        <a:srgbClr val="FF4949"/>
      </a:accent6>
      <a:hlink>
        <a:srgbClr val="094ED4"/>
      </a:hlink>
      <a:folHlink>
        <a:srgbClr val="0A0D1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sisT_template_CLEAN_300dpi" id="{5D11FEB0-64A6-9840-A213-8FB01A92BFD7}" vid="{2097BD16-D1A7-F448-BCFD-85354BD377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be6dde-f8dc-4713-9f60-caa4fd811fd8" xsi:nil="true"/>
    <Preview xmlns="31b3bce5-88e8-439a-8872-baefaee736cb" xsi:nil="true"/>
    <lcf76f155ced4ddcb4097134ff3c332f xmlns="31b3bce5-88e8-439a-8872-baefaee736c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33073ACC97FD4995A8E888A77F219C" ma:contentTypeVersion="22" ma:contentTypeDescription="Create a new document." ma:contentTypeScope="" ma:versionID="a75ffd4bea6894bbf6d32b8bbd08bdb1">
  <xsd:schema xmlns:xsd="http://www.w3.org/2001/XMLSchema" xmlns:xs="http://www.w3.org/2001/XMLSchema" xmlns:p="http://schemas.microsoft.com/office/2006/metadata/properties" xmlns:ns2="31b3bce5-88e8-439a-8872-baefaee736cb" xmlns:ns3="51be6dde-f8dc-4713-9f60-caa4fd811fd8" targetNamespace="http://schemas.microsoft.com/office/2006/metadata/properties" ma:root="true" ma:fieldsID="4bb115464c1c7c786b14c94355b0360f" ns2:_="" ns3:_="">
    <xsd:import namespace="31b3bce5-88e8-439a-8872-baefaee736cb"/>
    <xsd:import namespace="51be6dde-f8dc-4713-9f60-caa4fd811f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3bce5-88e8-439a-8872-baefaee73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hidden="true" ma:internalName="MediaServiceOCR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b4f3075-4399-4cad-9ea1-08df43ca71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eview" ma:index="24" nillable="true" ma:displayName="Preview" ma:internalName="Preview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6dde-f8dc-4713-9f60-caa4fd811f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a6457bc5-c1d9-4998-95fd-3a875170c345}" ma:internalName="TaxCatchAll" ma:readOnly="false" ma:showField="CatchAllData" ma:web="51be6dde-f8dc-4713-9f60-caa4fd811f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E5DF7E-88C3-442B-AB1A-EA91D3845D5A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51be6dde-f8dc-4713-9f60-caa4fd811fd8"/>
    <ds:schemaRef ds:uri="http://purl.org/dc/terms/"/>
    <ds:schemaRef ds:uri="http://purl.org/dc/dcmitype/"/>
    <ds:schemaRef ds:uri="31b3bce5-88e8-439a-8872-baefaee736cb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A0BA00F-3954-4892-B047-229D00979A9C}">
  <ds:schemaRefs>
    <ds:schemaRef ds:uri="31b3bce5-88e8-439a-8872-baefaee736cb"/>
    <ds:schemaRef ds:uri="51be6dde-f8dc-4713-9f60-caa4fd811f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6EC5096-BE89-4AA6-9EB6-454552CED8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24668</TotalTime>
  <Pages>0</Pages>
  <Words>185</Words>
  <Characters>0</Characters>
  <Application>Microsoft Office PowerPoint</Application>
  <PresentationFormat>Custom</PresentationFormat>
  <Lines>0</Lines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Audio Ads</vt:lpstr>
      <vt:lpstr>Audio Ads</vt:lpstr>
    </vt:vector>
  </TitlesOfParts>
  <Manager/>
  <Company>Centro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Centro</dc:creator>
  <cp:keywords/>
  <dc:description/>
  <cp:lastModifiedBy>Alyssa Hamm</cp:lastModifiedBy>
  <cp:revision>1501</cp:revision>
  <cp:lastPrinted>2018-10-22T18:26:56Z</cp:lastPrinted>
  <dcterms:created xsi:type="dcterms:W3CDTF">2014-11-27T04:26:57Z</dcterms:created>
  <dcterms:modified xsi:type="dcterms:W3CDTF">2023-07-30T14:33:07Z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0x010100BD33073ACC97FD4995A8E888A77F219C</vt:lpwstr>
  </property>
  <property fmtid="{D5CDD505-2E9C-101B-9397-08002B2CF9AE}" pid="3" name="MediaServiceImageTags">
    <vt:lpwstr/>
  </property>
</Properties>
</file>